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2" r:id="rId3"/>
    <p:sldId id="286" r:id="rId4"/>
    <p:sldId id="294" r:id="rId5"/>
    <p:sldId id="295" r:id="rId6"/>
    <p:sldId id="287" r:id="rId7"/>
    <p:sldId id="27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89" r:id="rId16"/>
    <p:sldId id="284" r:id="rId17"/>
    <p:sldId id="283" r:id="rId18"/>
    <p:sldId id="288" r:id="rId19"/>
    <p:sldId id="292" r:id="rId20"/>
    <p:sldId id="290" r:id="rId21"/>
    <p:sldId id="291" r:id="rId22"/>
    <p:sldId id="285" r:id="rId23"/>
    <p:sldId id="293" r:id="rId24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Red Hat Display" panose="020B0604020202020204" charset="0"/>
      <p:regular r:id="rId30"/>
      <p:bold r:id="rId31"/>
      <p:italic r:id="rId32"/>
      <p:boldItalic r:id="rId33"/>
    </p:embeddedFont>
    <p:embeddedFont>
      <p:font typeface="Red Hat Display Black" panose="020B0604020202020204" charset="0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35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3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9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18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4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1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78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9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7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6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9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34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9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167130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5D5EC6-A52A-A74D-B73D-05076E86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71750"/>
            <a:ext cx="3943349" cy="21915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1C2EE-E28A-2A4E-91BE-8F653EC0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29" y="3223543"/>
            <a:ext cx="3943349" cy="70166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8BD78D4-D086-8948-9B31-3FF2F534C047}"/>
              </a:ext>
            </a:extLst>
          </p:cNvPr>
          <p:cNvSpPr/>
          <p:nvPr/>
        </p:nvSpPr>
        <p:spPr>
          <a:xfrm>
            <a:off x="4474029" y="3477986"/>
            <a:ext cx="293914" cy="189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0485D-AF9A-C140-9546-E28EE45E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22" y="2885290"/>
            <a:ext cx="5120566" cy="16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418402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418402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418402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418401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418401"/>
            <a:ext cx="1590477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ECCB6-2C3D-C046-8582-33D73431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5" y="2393888"/>
            <a:ext cx="4253592" cy="2126796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8C3182AF-8FF2-D742-B7A4-EF6CD7E5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519" y="2139042"/>
            <a:ext cx="2050509" cy="2885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6514D-7AA3-1240-9425-F3E5FB34C3E7}"/>
              </a:ext>
            </a:extLst>
          </p:cNvPr>
          <p:cNvSpPr txBox="1"/>
          <p:nvPr/>
        </p:nvSpPr>
        <p:spPr>
          <a:xfrm>
            <a:off x="1240972" y="4643876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case: 75% accuracy</a:t>
            </a:r>
          </a:p>
        </p:txBody>
      </p:sp>
    </p:spTree>
    <p:extLst>
      <p:ext uri="{BB962C8B-B14F-4D97-AF65-F5344CB8AC3E}">
        <p14:creationId xmlns:p14="http://schemas.microsoft.com/office/powerpoint/2010/main" val="269699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77476-E81E-FE48-B7E8-702E78FD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AE5FC-FFEB-034D-9EB2-B2F99C0F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39" y="1483715"/>
            <a:ext cx="4587421" cy="251827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00CE3E-0E5E-DA45-B566-E74C59E9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688" y="1124425"/>
            <a:ext cx="2405786" cy="3518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4B859-AC8A-7C49-8164-FC55F9D986C3}"/>
              </a:ext>
            </a:extLst>
          </p:cNvPr>
          <p:cNvSpPr txBox="1"/>
          <p:nvPr/>
        </p:nvSpPr>
        <p:spPr>
          <a:xfrm>
            <a:off x="1185331" y="4307174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case: 78% accuracy</a:t>
            </a:r>
          </a:p>
        </p:txBody>
      </p:sp>
    </p:spTree>
    <p:extLst>
      <p:ext uri="{BB962C8B-B14F-4D97-AF65-F5344CB8AC3E}">
        <p14:creationId xmlns:p14="http://schemas.microsoft.com/office/powerpoint/2010/main" val="380240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6006651" y="841264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16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77350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network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73204D-B234-44D7-8DB8-E1D942AB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8394"/>
          <a:stretch/>
        </p:blipFill>
        <p:spPr>
          <a:xfrm>
            <a:off x="538768" y="1761838"/>
            <a:ext cx="4411550" cy="248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3E4CF-4410-4D75-8E27-E627AED165C1}"/>
              </a:ext>
            </a:extLst>
          </p:cNvPr>
          <p:cNvSpPr txBox="1"/>
          <p:nvPr/>
        </p:nvSpPr>
        <p:spPr>
          <a:xfrm>
            <a:off x="2039154" y="176183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installing things at home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A9A6-BB83-4690-BBF0-402BF47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36" y="1761837"/>
            <a:ext cx="3649816" cy="248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348AC-098C-481C-BA44-170A163D25D6}"/>
              </a:ext>
            </a:extLst>
          </p:cNvPr>
          <p:cNvSpPr txBox="1"/>
          <p:nvPr/>
        </p:nvSpPr>
        <p:spPr>
          <a:xfrm>
            <a:off x="4739836" y="1761838"/>
            <a:ext cx="3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installation in corporate network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B4768-62A8-437F-AA88-26FF9417EB34}"/>
              </a:ext>
            </a:extLst>
          </p:cNvPr>
          <p:cNvSpPr txBox="1"/>
          <p:nvPr/>
        </p:nvSpPr>
        <p:spPr>
          <a:xfrm>
            <a:off x="5548441" y="285868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security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96C7A-8A5D-4913-BD6D-853BD8C0A03A}"/>
              </a:ext>
            </a:extLst>
          </p:cNvPr>
          <p:cNvSpPr txBox="1"/>
          <p:nvPr/>
        </p:nvSpPr>
        <p:spPr>
          <a:xfrm>
            <a:off x="3859542" y="2571750"/>
            <a:ext cx="5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OS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7512030" y="906759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35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drawback of using real data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what we tried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final model / 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we tried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89D69-EA97-404A-95E6-679EC3ECF631}"/>
              </a:ext>
            </a:extLst>
          </p:cNvPr>
          <p:cNvSpPr txBox="1"/>
          <p:nvPr/>
        </p:nvSpPr>
        <p:spPr>
          <a:xfrm>
            <a:off x="457201" y="1263594"/>
            <a:ext cx="7984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cleansing the data: regex, removing </a:t>
            </a:r>
            <a:r>
              <a:rPr lang="en-US" dirty="0" err="1"/>
              <a:t>stopwords</a:t>
            </a:r>
            <a:r>
              <a:rPr lang="en-US" dirty="0"/>
              <a:t>, removing tickets in other languages, removing bucket classes, stemming, removing common words…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ways to vectorize the ticket data (different approaches of bag of words, embedding…)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size of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around with embedding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dense layers and adjusting their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</a:t>
            </a:r>
            <a:r>
              <a:rPr lang="en-US" dirty="0" err="1"/>
              <a:t>maxpooling</a:t>
            </a:r>
            <a:r>
              <a:rPr lang="en-US" dirty="0"/>
              <a:t>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 general what brought us big gains in accuracy: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 / </a:t>
            </a:r>
            <a:r>
              <a:rPr lang="en-US" dirty="0" err="1"/>
              <a:t>maxpooling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85165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kept us from trying more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B49FB-3BEA-4D15-AD48-FC23F664EDFF}"/>
              </a:ext>
            </a:extLst>
          </p:cNvPr>
          <p:cNvSpPr txBox="1"/>
          <p:nvPr/>
        </p:nvSpPr>
        <p:spPr>
          <a:xfrm>
            <a:off x="457201" y="1119525"/>
            <a:ext cx="798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instead of just editing parameters – trying more CNNs, RNNs, GRUs…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163B-6B14-4DE9-9514-719D26C7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34647"/>
            <a:ext cx="4405787" cy="2284482"/>
          </a:xfrm>
          <a:prstGeom prst="rect">
            <a:avLst/>
          </a:prstGeom>
        </p:spPr>
      </p:pic>
      <p:sp>
        <p:nvSpPr>
          <p:cNvPr id="7" name="AutoShape 2" descr="Fastest Free Video Converter with NVIDIA CUDA Support">
            <a:extLst>
              <a:ext uri="{FF2B5EF4-FFF2-40B4-BE49-F238E27FC236}">
                <a16:creationId xmlns:a16="http://schemas.microsoft.com/office/drawing/2014/main" id="{1736D65E-82E8-429A-99BC-442AE19E5B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Nvidia CUDA hardware acceleration">
            <a:extLst>
              <a:ext uri="{FF2B5EF4-FFF2-40B4-BE49-F238E27FC236}">
                <a16:creationId xmlns:a16="http://schemas.microsoft.com/office/drawing/2014/main" id="{20A32FEB-8E49-42A7-BD61-A0D7BF33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" r="18009" b="-518"/>
          <a:stretch/>
        </p:blipFill>
        <p:spPr bwMode="auto">
          <a:xfrm>
            <a:off x="2592682" y="2791021"/>
            <a:ext cx="403388" cy="3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– Wikipedia">
            <a:extLst>
              <a:ext uri="{FF2B5EF4-FFF2-40B4-BE49-F238E27FC236}">
                <a16:creationId xmlns:a16="http://schemas.microsoft.com/office/drawing/2014/main" id="{CF87FC91-65E7-4AE5-922C-E79B220F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85" y="2916965"/>
            <a:ext cx="429152" cy="5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33B6C-44AD-4C87-8A16-D6C72822A0A2}"/>
              </a:ext>
            </a:extLst>
          </p:cNvPr>
          <p:cNvSpPr txBox="1"/>
          <p:nvPr/>
        </p:nvSpPr>
        <p:spPr>
          <a:xfrm>
            <a:off x="2170136" y="3948010"/>
            <a:ext cx="57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sudo</a:t>
            </a:r>
            <a:endParaRPr lang="de-DE" sz="1200" b="1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E1B7465-FFCB-4E7D-8B4D-26C6C4338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294"/>
          <a:stretch/>
        </p:blipFill>
        <p:spPr bwMode="auto">
          <a:xfrm>
            <a:off x="4748400" y="1934647"/>
            <a:ext cx="3863424" cy="22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5D02A-51E0-424E-9358-B2077881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778" y="2243377"/>
            <a:ext cx="372516" cy="48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134D6-0424-4270-AA78-CAE53DDB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55" y="2311000"/>
            <a:ext cx="307561" cy="314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FCA8F-2714-43F3-8C88-9F873540FF43}"/>
              </a:ext>
            </a:extLst>
          </p:cNvPr>
          <p:cNvSpPr txBox="1"/>
          <p:nvPr/>
        </p:nvSpPr>
        <p:spPr>
          <a:xfrm>
            <a:off x="457201" y="1927948"/>
            <a:ext cx="189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training network at home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F71ED-6D6F-4F1A-AAA4-49D5A0F19B7C}"/>
              </a:ext>
            </a:extLst>
          </p:cNvPr>
          <p:cNvSpPr txBox="1"/>
          <p:nvPr/>
        </p:nvSpPr>
        <p:spPr>
          <a:xfrm>
            <a:off x="4748400" y="3927000"/>
            <a:ext cx="2319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training network at work</a:t>
            </a:r>
            <a:endParaRPr lang="de-DE" sz="1200" b="1" dirty="0">
              <a:solidFill>
                <a:schemeClr val="tx1"/>
              </a:solidFill>
            </a:endParaRPr>
          </a:p>
        </p:txBody>
      </p:sp>
      <p:pic>
        <p:nvPicPr>
          <p:cNvPr id="1034" name="Picture 10" descr="Windows 10 Maintenance Tasks that you Should Regularly Perform">
            <a:extLst>
              <a:ext uri="{FF2B5EF4-FFF2-40B4-BE49-F238E27FC236}">
                <a16:creationId xmlns:a16="http://schemas.microsoft.com/office/drawing/2014/main" id="{1696F4FD-EBE1-4FBA-AA71-4F5E0A5C9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9" t="35456"/>
          <a:stretch/>
        </p:blipFill>
        <p:spPr bwMode="auto">
          <a:xfrm>
            <a:off x="7370413" y="2088035"/>
            <a:ext cx="312219" cy="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B9320-5018-4CC5-94F2-1D37B8FBB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997" y="2197084"/>
            <a:ext cx="399072" cy="314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851A1-70C7-49FA-93F7-6F830DE6E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929" y="2254041"/>
            <a:ext cx="432189" cy="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8AAE5-1B0C-4974-B2E2-E4713265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464927"/>
            <a:ext cx="2806412" cy="158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696AC-5E6F-4B17-9BE6-63D8E51642F4}"/>
              </a:ext>
            </a:extLst>
          </p:cNvPr>
          <p:cNvSpPr txBox="1"/>
          <p:nvPr/>
        </p:nvSpPr>
        <p:spPr>
          <a:xfrm>
            <a:off x="371936" y="1110624"/>
            <a:ext cx="291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that gave us best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7075-5D64-470F-BA6E-2F538F7C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135" y="1384916"/>
            <a:ext cx="2385932" cy="3375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B3013-2FDC-4948-A2D4-BD943E8DC368}"/>
              </a:ext>
            </a:extLst>
          </p:cNvPr>
          <p:cNvSpPr txBox="1"/>
          <p:nvPr/>
        </p:nvSpPr>
        <p:spPr>
          <a:xfrm>
            <a:off x="5706913" y="1150844"/>
            <a:ext cx="3065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epoche</a:t>
            </a:r>
            <a:r>
              <a:rPr lang="en-US" dirty="0"/>
              <a:t> took about 8000s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around 6 epochs loss went up again for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~500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of classes uneven: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775B4-C880-4F07-8F91-64AD67D4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35" y="3192371"/>
            <a:ext cx="2863154" cy="168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1348B-13A4-4BA5-967A-D862237FE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85" y="3192371"/>
            <a:ext cx="24774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23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6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1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0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6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65532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348470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3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3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bow</a:t>
            </a:r>
            <a:r>
              <a:rPr lang="de-DE" dirty="0"/>
              <a:t> &amp;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306286"/>
            <a:ext cx="727437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Bag of Words (BOW)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Just a </a:t>
            </a:r>
            <a:r>
              <a:rPr lang="en-GB" b="1" dirty="0"/>
              <a:t>list of words and counts</a:t>
            </a:r>
            <a:r>
              <a:rPr lang="en-GB" dirty="0"/>
              <a:t> (e.g. term frequency, TF-IDF, n-grams)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Too simplistic, looses a lot of semantic information (structure, sequence, etc.)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GB" dirty="0">
                <a:sym typeface="Wingdings" pitchFamily="2" charset="2"/>
              </a:rPr>
              <a:t>Better: Word Embedding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Words/Documents represented in </a:t>
            </a:r>
            <a:r>
              <a:rPr lang="en-GB" b="1" dirty="0">
                <a:sym typeface="Wingdings" pitchFamily="2" charset="2"/>
              </a:rPr>
              <a:t>vector space model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 close in meaning are close to each other in vector space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Tries to capture the </a:t>
            </a:r>
            <a:r>
              <a:rPr lang="en-GB" b="1" dirty="0">
                <a:sym typeface="Wingdings" pitchFamily="2" charset="2"/>
              </a:rPr>
              <a:t>semantic relationships</a:t>
            </a:r>
            <a:r>
              <a:rPr lang="en-GB" dirty="0">
                <a:sym typeface="Wingdings" pitchFamily="2" charset="2"/>
              </a:rPr>
              <a:t> between words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444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253349"/>
            <a:ext cx="5355770" cy="3429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Pre-trained datasets available: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Stanford: </a:t>
            </a:r>
            <a:r>
              <a:rPr lang="en-GB" dirty="0" err="1"/>
              <a:t>GloVe</a:t>
            </a:r>
            <a:r>
              <a:rPr lang="en-GB" dirty="0"/>
              <a:t> (Global Vectors for Word Representation)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Google: Word2Vec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Facebook OS: </a:t>
            </a:r>
            <a:r>
              <a:rPr lang="en-GB" dirty="0" err="1"/>
              <a:t>fastText</a:t>
            </a:r>
            <a:endParaRPr lang="en-GB" dirty="0"/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7938">
              <a:lnSpc>
                <a:spcPct val="120000"/>
              </a:lnSpc>
            </a:pPr>
            <a:r>
              <a:rPr lang="en-GB" dirty="0" err="1"/>
              <a:t>GloVe</a:t>
            </a:r>
            <a:r>
              <a:rPr lang="en-GB" dirty="0"/>
              <a:t>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6 billion tokens, 400k vocabulary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 order to capture in a </a:t>
            </a:r>
            <a:r>
              <a:rPr lang="en-GB" b="1" dirty="0"/>
              <a:t>quantitative way </a:t>
            </a:r>
            <a:r>
              <a:rPr lang="en-GB" dirty="0"/>
              <a:t>the nuance necessary to distinguish </a:t>
            </a:r>
            <a:r>
              <a:rPr lang="en-GB" i="1" dirty="0"/>
              <a:t>man</a:t>
            </a:r>
            <a:r>
              <a:rPr lang="en-GB" dirty="0"/>
              <a:t> from </a:t>
            </a:r>
            <a:r>
              <a:rPr lang="en-GB" i="1" dirty="0"/>
              <a:t>woman</a:t>
            </a:r>
            <a:r>
              <a:rPr lang="en-GB" dirty="0"/>
              <a:t>, it is necessary for a model to associate more than a single number to the word pair. A natural and simple candidate for an enlarged set of discriminative numbers is the </a:t>
            </a:r>
            <a:r>
              <a:rPr lang="en-GB" b="1" dirty="0"/>
              <a:t>vector difference between</a:t>
            </a:r>
            <a:r>
              <a:rPr lang="en-GB" dirty="0"/>
              <a:t> the two word vectors.</a:t>
            </a:r>
            <a:endParaRPr lang="en-GB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CBA3F-462A-984A-97C4-043021B4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1330779"/>
            <a:ext cx="3302696" cy="25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68484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Microsoft Office PowerPoint</Application>
  <PresentationFormat>On-screen Show (16:9)</PresentationFormat>
  <Paragraphs>231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Red Hat Display Black</vt:lpstr>
      <vt:lpstr>Red Hat Display</vt:lpstr>
      <vt:lpstr>Arial</vt:lpstr>
      <vt:lpstr>Raleway</vt:lpstr>
      <vt:lpstr>Wingdings</vt:lpstr>
      <vt:lpstr>Rutland template</vt:lpstr>
      <vt:lpstr>Service Desk Interaction Analysis (text classification)</vt:lpstr>
      <vt:lpstr>Agenda</vt:lpstr>
      <vt:lpstr>current situation</vt:lpstr>
      <vt:lpstr>current situation</vt:lpstr>
      <vt:lpstr>current situation</vt:lpstr>
      <vt:lpstr>idea</vt:lpstr>
      <vt:lpstr>approach</vt:lpstr>
      <vt:lpstr>text classification: bow &amp; word embedding</vt:lpstr>
      <vt:lpstr>text classification: pre-trained vectors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approach</vt:lpstr>
      <vt:lpstr>challenges when using real data 1/2</vt:lpstr>
      <vt:lpstr>Challenges when using real data 2/2</vt:lpstr>
      <vt:lpstr>transition to corporate network </vt:lpstr>
      <vt:lpstr>approach</vt:lpstr>
      <vt:lpstr>What we tried</vt:lpstr>
      <vt:lpstr>What kept us from trying more 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Michael Zemp</cp:lastModifiedBy>
  <cp:revision>65</cp:revision>
  <dcterms:modified xsi:type="dcterms:W3CDTF">2020-04-14T05:39:56Z</dcterms:modified>
</cp:coreProperties>
</file>